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6" r:id="rId2"/>
    <p:sldId id="290" r:id="rId3"/>
    <p:sldId id="291" r:id="rId4"/>
    <p:sldId id="292" r:id="rId5"/>
    <p:sldId id="293" r:id="rId6"/>
    <p:sldId id="295" r:id="rId7"/>
    <p:sldId id="294" r:id="rId8"/>
  </p:sldIdLst>
  <p:sldSz cx="9144000" cy="6858000" type="screen4x3"/>
  <p:notesSz cx="6799263" cy="98758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a Sardone" initials="R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>
        <p:scale>
          <a:sx n="110" d="100"/>
          <a:sy n="110" d="100"/>
        </p:scale>
        <p:origin x="-72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7B763-4F1D-444D-AF8C-3F0DB0870E67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927" y="4691023"/>
            <a:ext cx="543941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342" y="9380332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1B1F1-2C93-48A5-A9B3-916B38F917E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2751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1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2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3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4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5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6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A5BADA-9376-4973-8932-33C7F70DCF48}" type="slidenum">
              <a:rPr lang="it-IT"/>
              <a:pPr/>
              <a:t>7</a:t>
            </a:fld>
            <a:endParaRPr lang="it-IT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1522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8196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454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5195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893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812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0501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864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1334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6433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6319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D647D316-8A4F-42FA-9AC1-052DAF8824D4}" type="datetimeFigureOut">
              <a:rPr lang="it-IT" smtClean="0"/>
              <a:pPr/>
              <a:t>02/03/2012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6FF51389-DB3C-4443-860E-0CD0E9313CB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5616" y="1700808"/>
            <a:ext cx="61206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Presentazione del Volume:</a:t>
            </a:r>
          </a:p>
          <a:p>
            <a:endParaRPr lang="it-IT" sz="2400" dirty="0" smtClean="0"/>
          </a:p>
          <a:p>
            <a:r>
              <a:rPr lang="it-IT" sz="2600" b="1" dirty="0" err="1" smtClean="0"/>
              <a:t>Innovation</a:t>
            </a:r>
            <a:r>
              <a:rPr lang="it-IT" sz="2600" b="1" dirty="0" smtClean="0"/>
              <a:t> and </a:t>
            </a:r>
            <a:r>
              <a:rPr lang="it-IT" sz="2600" b="1" dirty="0" err="1" smtClean="0"/>
              <a:t>Technological</a:t>
            </a:r>
            <a:r>
              <a:rPr lang="it-IT" sz="2600" b="1" dirty="0" smtClean="0"/>
              <a:t> Catch-up</a:t>
            </a:r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Changing</a:t>
            </a:r>
            <a:r>
              <a:rPr lang="it-IT" sz="2400" dirty="0" smtClean="0"/>
              <a:t> </a:t>
            </a:r>
            <a:r>
              <a:rPr lang="it-IT" sz="2400" dirty="0" err="1" smtClean="0"/>
              <a:t>Geography</a:t>
            </a:r>
            <a:r>
              <a:rPr lang="it-IT" sz="2400" dirty="0" smtClean="0"/>
              <a:t> of Wine Production</a:t>
            </a:r>
            <a:endParaRPr lang="it-IT" sz="2400" dirty="0"/>
          </a:p>
          <a:p>
            <a:endParaRPr lang="it-IT" sz="2000" dirty="0" smtClean="0"/>
          </a:p>
          <a:p>
            <a:r>
              <a:rPr lang="it-IT" sz="2000" dirty="0" smtClean="0"/>
              <a:t>(</a:t>
            </a:r>
            <a:r>
              <a:rPr lang="it-IT" sz="2000" dirty="0" err="1" smtClean="0"/>
              <a:t>eds</a:t>
            </a:r>
            <a:r>
              <a:rPr lang="it-IT" sz="2000" dirty="0" smtClean="0"/>
              <a:t>. by E. Giuliani, A. Morrison and R. </a:t>
            </a:r>
            <a:r>
              <a:rPr lang="it-IT" sz="2000" dirty="0" err="1" smtClean="0"/>
              <a:t>Rabellotti</a:t>
            </a:r>
            <a:r>
              <a:rPr lang="it-IT" sz="2000" dirty="0" smtClean="0"/>
              <a:t>)</a:t>
            </a:r>
          </a:p>
          <a:p>
            <a:endParaRPr lang="it-IT" sz="2400" dirty="0"/>
          </a:p>
          <a:p>
            <a:endParaRPr lang="it-IT" sz="2400" i="1" dirty="0" smtClean="0"/>
          </a:p>
          <a:p>
            <a:endParaRPr lang="it-IT" sz="2400" i="1" dirty="0"/>
          </a:p>
          <a:p>
            <a:r>
              <a:rPr lang="it-IT" sz="2400" dirty="0" smtClean="0"/>
              <a:t>Legacoop – Associazione Rossi-Doria</a:t>
            </a:r>
          </a:p>
          <a:p>
            <a:endParaRPr lang="it-IT" sz="2400" i="1" dirty="0" smtClean="0"/>
          </a:p>
          <a:p>
            <a:r>
              <a:rPr lang="it-IT" sz="2400" i="1" dirty="0" smtClean="0"/>
              <a:t>Roma, 2 marzo 2012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xmlns="" val="18638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01963" y="332656"/>
            <a:ext cx="7488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 </a:t>
            </a:r>
            <a:endParaRPr lang="it-IT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27584" y="1844824"/>
            <a:ext cx="691276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400" b="1" dirty="0" smtClean="0">
                <a:solidFill>
                  <a:schemeClr val="accent3">
                    <a:lumMod val="50000"/>
                  </a:schemeClr>
                </a:solidFill>
              </a:rPr>
              <a:t>La Politica Agricola dell’UE per il settore del vino di fronte all’emergere dei «nuovi» paesi produttori:</a:t>
            </a:r>
          </a:p>
          <a:p>
            <a:pPr>
              <a:spcAft>
                <a:spcPts val="600"/>
              </a:spcAft>
            </a:pPr>
            <a:endParaRPr lang="it-IT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/>
              <a:t>Evoluzione nel </a:t>
            </a:r>
            <a:r>
              <a:rPr lang="it-IT" sz="2000" dirty="0" smtClean="0"/>
              <a:t>tempo dell’OCM di settore: </a:t>
            </a:r>
            <a:endParaRPr lang="it-IT" sz="2000" dirty="0"/>
          </a:p>
          <a:p>
            <a:pPr marL="800100" lvl="1" indent="-3429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Principali caratteri </a:t>
            </a:r>
            <a:r>
              <a:rPr lang="it-IT" sz="2000" dirty="0"/>
              <a:t>della </a:t>
            </a:r>
            <a:r>
              <a:rPr lang="it-IT" sz="2000" dirty="0" smtClean="0"/>
              <a:t>politica comune per il vino nella fase di affermazione dei Nuovi paesi produttori</a:t>
            </a:r>
          </a:p>
          <a:p>
            <a:pPr marL="342900" indent="-3429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Il ruolo delle misure per la ricerca, l’innovazione e il trasferimento della conoscenza</a:t>
            </a:r>
          </a:p>
          <a:p>
            <a:pPr marL="342900" indent="-3429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/>
              <a:t>E</a:t>
            </a:r>
            <a:r>
              <a:rPr lang="it-IT" sz="2000" dirty="0" smtClean="0"/>
              <a:t>voluzioni future: possibile una riforma dopo il 2013?</a:t>
            </a:r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392642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01963" y="332656"/>
            <a:ext cx="7488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 </a:t>
            </a:r>
            <a:endParaRPr lang="it-IT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268760"/>
            <a:ext cx="81369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</a:rPr>
              <a:t>Evoluzione dell’OCM di settore (1)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it-IT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Dal 1969 </a:t>
            </a:r>
            <a:r>
              <a:rPr lang="it-IT" sz="2000" dirty="0"/>
              <a:t>esiste un’OCM vino, </a:t>
            </a:r>
            <a:r>
              <a:rPr lang="it-IT" sz="2000" dirty="0" smtClean="0"/>
              <a:t>inizialmente caratterizzata </a:t>
            </a:r>
            <a:r>
              <a:rPr lang="it-IT" sz="2000" dirty="0"/>
              <a:t>da 3 elementi di fondo: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/>
              <a:t>Una sostanziale separazione concettuale tra i vini di «qualità» e i vini comuni: </a:t>
            </a:r>
            <a:r>
              <a:rPr lang="it-IT" sz="2000" b="1" dirty="0">
                <a:solidFill>
                  <a:schemeClr val="accent3">
                    <a:lumMod val="75000"/>
                  </a:schemeClr>
                </a:solidFill>
              </a:rPr>
              <a:t>ipotesi di due mercati completamente indipendenti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/>
              <a:t>Una robusta struttura di regole per la produzione </a:t>
            </a:r>
            <a:r>
              <a:rPr lang="it-IT" sz="2000" dirty="0" smtClean="0"/>
              <a:t>dei </a:t>
            </a:r>
            <a:r>
              <a:rPr lang="it-IT" sz="2000" dirty="0"/>
              <a:t>vini di «qualità»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Carattere </a:t>
            </a:r>
            <a:r>
              <a:rPr lang="it-IT" sz="2000" dirty="0"/>
              <a:t>congiunturale delle misure di </a:t>
            </a:r>
            <a:r>
              <a:rPr lang="it-IT" sz="2000" dirty="0" smtClean="0"/>
              <a:t>mercato: ottimismo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endParaRPr lang="it-IT" sz="2000" dirty="0"/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Dopo le prime manifestazioni di eccedenze strutturali (guerra del vino 1974) prime modifiche all’OCM: 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Rafforzamento delle misure di intervento sul mercato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Avvio della politica di contenimento delle potenziale vitivinicolo: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divieto «transitorio» di nuovi impianti di vite da vino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Premi di estirpazione, riconversione 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36590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01963" y="332656"/>
            <a:ext cx="7488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 </a:t>
            </a:r>
            <a:endParaRPr lang="it-IT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268760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</a:rPr>
              <a:t>Evoluzione dell’OCM di settore (2)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it-IT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Le due riforme degli anni Ottanta (1982 e 1987) nuovamente incentrate sul problema delle eccedenze di produzione e del tentativo di dissuadere lo sviluppo «quantitativo» della produzione: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Ruolo dominate delle distillazioni e delle altre misure di mercato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Conferma del divieto di nuovi impianti, degli estirpi e contestuale riconoscimento di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«esoneri» limitati a poche produzioni di successo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endParaRPr lang="it-IT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Nel 1999 nuova riforma: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Primo momento di vera innovazione: spostamento dell’attenzione dai problemi quantitativi della produzione a quelli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qualitativi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Avvio di una fase di integrazione tra più tradizionali misure di mercato e più innovative misure di sviluppo del settore: 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Testimonianza più evidente il pacchetto di interventi per la ristrutturazione dei vigneti: 37% delle totali risorse dell’OCM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16238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01963" y="332656"/>
            <a:ext cx="7488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 </a:t>
            </a:r>
            <a:endParaRPr lang="it-IT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1165488"/>
            <a:ext cx="86764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</a:rPr>
              <a:t>Evoluzione dell’OCM di settore (3)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it-IT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L’attuale OCM del 2008 approfondisce ulteriormente il percorso intrapreso, ponendo al centro dei propri obiettivi la ricerca di una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maggiore competitività:</a:t>
            </a:r>
            <a:r>
              <a:rPr lang="it-IT" sz="2000" dirty="0" smtClean="0"/>
              <a:t> 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err="1" smtClean="0"/>
              <a:t>Phasing</a:t>
            </a:r>
            <a:r>
              <a:rPr lang="it-IT" sz="2000" dirty="0" smtClean="0"/>
              <a:t>-out delle «vecchie» misure di ritiro delle eccedenze (distillazioni), a favore di misure di prevenzione: vendemmia verde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Conferma del ruolo dei programmi di ristrutturazione e riconversione (37%), cui si affiancano </a:t>
            </a:r>
            <a:r>
              <a:rPr lang="it-IT" sz="2000" dirty="0"/>
              <a:t>due </a:t>
            </a:r>
            <a:r>
              <a:rPr lang="it-IT" sz="2000" dirty="0" smtClean="0"/>
              <a:t>importanti misure per lo sviluppo del settore: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Investimenti 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Promozione sui mercati extra-UE</a:t>
            </a:r>
            <a:endParaRPr lang="it-IT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Introduzione di strumenti innovativi per la gestione delle crisi : assicurazioni e fondi di </a:t>
            </a:r>
            <a:r>
              <a:rPr lang="it-IT" sz="2000" dirty="0" err="1" smtClean="0"/>
              <a:t>mutualizzazione</a:t>
            </a:r>
            <a:endParaRPr lang="it-IT" sz="2000" dirty="0" smtClean="0"/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Cambio di indirizzo sul fronte del controllo del potenziale di produzione: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Conferma di ulteriore programma di abbandono (2009-2011) 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Eliminazione, dopo il 2015 del divieto di nuovi impianti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Etichettatura: riconoscimento anche in ambito UE dei vini varietali </a:t>
            </a:r>
            <a:r>
              <a:rPr lang="it-IT" sz="2000" dirty="0" smtClean="0"/>
              <a:t>(mercato internazionale)</a:t>
            </a:r>
          </a:p>
        </p:txBody>
      </p:sp>
    </p:spTree>
    <p:extLst>
      <p:ext uri="{BB962C8B-B14F-4D97-AF65-F5344CB8AC3E}">
        <p14:creationId xmlns:p14="http://schemas.microsoft.com/office/powerpoint/2010/main" xmlns="" val="32551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01963" y="332656"/>
            <a:ext cx="7488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 </a:t>
            </a:r>
            <a:endParaRPr lang="it-IT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268760"/>
            <a:ext cx="8136904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it-IT" sz="2400" b="1" dirty="0">
                <a:solidFill>
                  <a:schemeClr val="accent3">
                    <a:lumMod val="75000"/>
                  </a:schemeClr>
                </a:solidFill>
              </a:rPr>
              <a:t>Il ruolo delle misure per la ricerca, l’innovazione e il trasferimento della </a:t>
            </a: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</a:rPr>
              <a:t>conoscenza:</a:t>
            </a:r>
            <a:endParaRPr lang="it-IT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dirty="0" smtClean="0"/>
              <a:t>Nonostante la «costantemente» riconosciuta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eccentricità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it-IT" sz="2000" dirty="0" smtClean="0"/>
              <a:t>della politica del settore del vino - rispetto alle altre politiche settoriali attuate dalla PAC - e i sempre più evidenti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processi di contaminazione </a:t>
            </a:r>
            <a:r>
              <a:rPr lang="it-IT" sz="2000" dirty="0" smtClean="0"/>
              <a:t>con le misure dello sviluppo rurale: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Misure per la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ricerca</a:t>
            </a:r>
            <a:r>
              <a:rPr lang="it-IT" sz="2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e l’innovazione non hanno mai ricevuto attenzione</a:t>
            </a:r>
            <a:r>
              <a:rPr lang="it-IT" sz="2000" dirty="0" smtClean="0"/>
              <a:t> all’interno dell’OCM vino, neppure in sede di proposta e di dibattito:</a:t>
            </a:r>
          </a:p>
          <a:p>
            <a:pPr marL="1714500" lvl="3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Con l’eccezione della proposta del 1994 - mai approvata! - che prevedeva misure di formazione e divulgazione all’interno di Programmi regionali di adattamento della viticoltura (</a:t>
            </a:r>
            <a:r>
              <a:rPr lang="it-IT" sz="2000" dirty="0" err="1" smtClean="0"/>
              <a:t>max</a:t>
            </a:r>
            <a:r>
              <a:rPr lang="it-IT" sz="2000" dirty="0" smtClean="0"/>
              <a:t> 5%) 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L’attuazione di tali interventi è sempre stata collocata all’interno delle più ampie misure di sviluppo rurale, cui il settore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vino </a:t>
            </a:r>
            <a:r>
              <a:rPr lang="it-IT" sz="2000" dirty="0" smtClean="0"/>
              <a:t>può partecipare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in concorrenza con altri settori</a:t>
            </a:r>
            <a:r>
              <a:rPr lang="it-IT" sz="2000" dirty="0" smtClean="0"/>
              <a:t>: nessuna specificità</a:t>
            </a:r>
          </a:p>
        </p:txBody>
      </p:sp>
    </p:spTree>
    <p:extLst>
      <p:ext uri="{BB962C8B-B14F-4D97-AF65-F5344CB8AC3E}">
        <p14:creationId xmlns:p14="http://schemas.microsoft.com/office/powerpoint/2010/main" xmlns="" val="232978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01963" y="332656"/>
            <a:ext cx="74888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>
                <a:solidFill>
                  <a:schemeClr val="bg1">
                    <a:lumMod val="95000"/>
                  </a:schemeClr>
                </a:solidFill>
                <a:cs typeface="Times New Roman" pitchFamily="18" charset="0"/>
              </a:rPr>
              <a:t> </a:t>
            </a:r>
            <a:endParaRPr lang="it-IT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5323" y="1241078"/>
            <a:ext cx="8358469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r>
              <a:rPr lang="it-IT" sz="2400" b="1" dirty="0">
                <a:solidFill>
                  <a:schemeClr val="accent3">
                    <a:lumMod val="75000"/>
                  </a:schemeClr>
                </a:solidFill>
              </a:rPr>
              <a:t>Evoluzioni </a:t>
            </a:r>
            <a:r>
              <a:rPr lang="it-IT" sz="2400" b="1" dirty="0" smtClean="0">
                <a:solidFill>
                  <a:schemeClr val="accent3">
                    <a:lumMod val="75000"/>
                  </a:schemeClr>
                </a:solidFill>
              </a:rPr>
              <a:t>future:</a:t>
            </a:r>
          </a:p>
          <a:p>
            <a:pPr>
              <a:spcAft>
                <a:spcPts val="600"/>
              </a:spcAft>
              <a:buClr>
                <a:schemeClr val="accent3">
                  <a:lumMod val="50000"/>
                </a:schemeClr>
              </a:buClr>
            </a:pPr>
            <a:endParaRPr lang="it-IT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000" b="1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ossibile </a:t>
            </a:r>
            <a:r>
              <a:rPr lang="it-IT" sz="2000" b="1" dirty="0">
                <a:solidFill>
                  <a:schemeClr val="accent3">
                    <a:lumMod val="75000"/>
                  </a:schemeClr>
                </a:solidFill>
              </a:rPr>
              <a:t>una riforma dopo il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2013?: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Sembra esserci poco spazio per un profondo processo di revisione: </a:t>
            </a:r>
            <a:r>
              <a:rPr lang="it-IT" sz="2000" dirty="0"/>
              <a:t>all’interno del processo di riforma in </a:t>
            </a:r>
            <a:r>
              <a:rPr lang="it-IT" sz="2000" dirty="0" smtClean="0"/>
              <a:t>corso, dibattito monopolizzato da: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Le questioni finanziarie (bilancio UE)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Il tema dello schema di pagamento unico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Poche novità in merito all’OCM vino: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Elemento più atteso: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possibile  ripensamento </a:t>
            </a:r>
            <a:r>
              <a:rPr lang="it-IT" sz="2000" dirty="0" smtClean="0"/>
              <a:t>in merito alla decisione di </a:t>
            </a: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liberalizzazione delle superfici vitate</a:t>
            </a:r>
          </a:p>
          <a:p>
            <a:pPr marL="800100" lvl="1" indent="-342900">
              <a:buClr>
                <a:schemeClr val="accent3">
                  <a:lumMod val="50000"/>
                </a:schemeClr>
              </a:buClr>
              <a:buFont typeface="Wingdings" pitchFamily="2" charset="2"/>
              <a:buChar char="ü"/>
            </a:pPr>
            <a:r>
              <a:rPr lang="it-IT" sz="2000" dirty="0" smtClean="0"/>
              <a:t>Certamente anche altre misure meriterebbero un ripensamento alla luce dell’obiettivo di contribuire ad un miglioramento della posizionamento dell’UE sul mercato internazionale: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Osservatorio per studi di settore e analisi mercato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Potenziamento misure di promozione (anche sul mercato UE) 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dirty="0" smtClean="0"/>
              <a:t>Azioni di programmazione della produzione (OP, Consorzi ecc.)</a:t>
            </a:r>
          </a:p>
          <a:p>
            <a:pPr marL="1257300" lvl="2" indent="-342900">
              <a:buClr>
                <a:schemeClr val="accent3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it-IT" sz="2000" b="1" dirty="0" smtClean="0">
                <a:solidFill>
                  <a:schemeClr val="accent3">
                    <a:lumMod val="75000"/>
                  </a:schemeClr>
                </a:solidFill>
              </a:rPr>
              <a:t>Potenziamento ricerca e innovazione specifica per il settore</a:t>
            </a:r>
          </a:p>
        </p:txBody>
      </p:sp>
    </p:spTree>
    <p:extLst>
      <p:ext uri="{BB962C8B-B14F-4D97-AF65-F5344CB8AC3E}">
        <p14:creationId xmlns:p14="http://schemas.microsoft.com/office/powerpoint/2010/main" xmlns="" val="30524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E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INEA</Template>
  <TotalTime>2969</TotalTime>
  <Words>771</Words>
  <Application>Microsoft Office PowerPoint</Application>
  <PresentationFormat>Presentazione su schermo (4:3)</PresentationFormat>
  <Paragraphs>83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INEA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davidel</dc:creator>
  <cp:lastModifiedBy>portatile</cp:lastModifiedBy>
  <cp:revision>282</cp:revision>
  <cp:lastPrinted>2012-02-08T11:07:37Z</cp:lastPrinted>
  <dcterms:created xsi:type="dcterms:W3CDTF">2011-06-09T11:23:20Z</dcterms:created>
  <dcterms:modified xsi:type="dcterms:W3CDTF">2012-03-02T10:04:43Z</dcterms:modified>
</cp:coreProperties>
</file>